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59" r:id="rId4"/>
    <p:sldId id="260" r:id="rId5"/>
    <p:sldId id="282" r:id="rId6"/>
    <p:sldId id="284" r:id="rId7"/>
    <p:sldId id="262" r:id="rId8"/>
    <p:sldId id="272" r:id="rId9"/>
    <p:sldId id="281" r:id="rId10"/>
    <p:sldId id="270" r:id="rId11"/>
    <p:sldId id="261" r:id="rId12"/>
    <p:sldId id="277" r:id="rId13"/>
    <p:sldId id="274" r:id="rId14"/>
    <p:sldId id="280" r:id="rId15"/>
    <p:sldId id="263" r:id="rId16"/>
    <p:sldId id="264" r:id="rId17"/>
    <p:sldId id="279" r:id="rId18"/>
    <p:sldId id="266" r:id="rId19"/>
    <p:sldId id="267" r:id="rId20"/>
    <p:sldId id="286" r:id="rId21"/>
    <p:sldId id="268" r:id="rId22"/>
    <p:sldId id="285" r:id="rId23"/>
    <p:sldId id="273" r:id="rId24"/>
    <p:sldId id="278" r:id="rId25"/>
    <p:sldId id="276" r:id="rId26"/>
    <p:sldId id="283" r:id="rId27"/>
    <p:sldId id="28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0414"/>
  </p:normalViewPr>
  <p:slideViewPr>
    <p:cSldViewPr snapToGrid="0" snapToObjects="1">
      <p:cViewPr varScale="1">
        <p:scale>
          <a:sx n="76" d="100"/>
          <a:sy n="76" d="100"/>
        </p:scale>
        <p:origin x="232" y="7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24</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26</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2568103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28</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2</a:t>
            </a:fld>
            <a:endParaRPr lang="en-US"/>
          </a:p>
        </p:txBody>
      </p:sp>
    </p:spTree>
    <p:extLst>
      <p:ext uri="{BB962C8B-B14F-4D97-AF65-F5344CB8AC3E}">
        <p14:creationId xmlns:p14="http://schemas.microsoft.com/office/powerpoint/2010/main" val="122964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4</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15</a:t>
            </a:fld>
            <a:endParaRPr lang="en-US"/>
          </a:p>
        </p:txBody>
      </p:sp>
    </p:spTree>
    <p:extLst>
      <p:ext uri="{BB962C8B-B14F-4D97-AF65-F5344CB8AC3E}">
        <p14:creationId xmlns:p14="http://schemas.microsoft.com/office/powerpoint/2010/main" val="234823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16</a:t>
            </a:fld>
            <a:endParaRPr lang="en-US"/>
          </a:p>
        </p:txBody>
      </p:sp>
    </p:spTree>
    <p:extLst>
      <p:ext uri="{BB962C8B-B14F-4D97-AF65-F5344CB8AC3E}">
        <p14:creationId xmlns:p14="http://schemas.microsoft.com/office/powerpoint/2010/main" val="199949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8/21/23</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8/21/23</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8/21/23</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8/21/23</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8/21/23</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8/21/23</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8/21/23</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8/21/23</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8/21/23</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8/21/23</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8/21/23</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8/21/23</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dh-bluesky" TargetMode="External"/><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dirty="0"/>
              <a:t>Blogging and Writing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fontScale="92500" lnSpcReduction="10000"/>
          </a:bodyPr>
          <a:lstStyle/>
          <a:p>
            <a:r>
              <a:rPr lang="en-US" dirty="0"/>
              <a:t>Expected to blog semi-regularly</a:t>
            </a:r>
          </a:p>
          <a:p>
            <a:r>
              <a:rPr lang="en-US" dirty="0"/>
              <a:t>Two scheduled on the calendar;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that you have deadlines on the curriculum page. Ask for help if you need it.</a:t>
            </a:r>
          </a:p>
          <a:p>
            <a:r>
              <a:rPr lang="en-US" dirty="0"/>
              <a:t>Caveat about the internet/cesspool</a:t>
            </a:r>
          </a:p>
          <a:p>
            <a:r>
              <a:rPr lang="en-US" dirty="0"/>
              <a:t>Talk to Brandon if interested in more </a:t>
            </a:r>
            <a:r>
              <a:rPr lang="en-US"/>
              <a:t>formal publishing</a:t>
            </a:r>
            <a:endParaRPr lang="en-US" dirty="0"/>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dirty="0"/>
              <a:t>Slack and Social Media</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endParaRPr lang="en-US" u="sng" dirty="0"/>
          </a:p>
          <a:p>
            <a:r>
              <a:rPr lang="en-US" dirty="0"/>
              <a:t>A note about Blue Sky - </a:t>
            </a:r>
            <a:r>
              <a:rPr lang="en-US" dirty="0">
                <a:hlinkClick r:id="rId3"/>
              </a:rPr>
              <a:t>https://</a:t>
            </a:r>
            <a:r>
              <a:rPr lang="en-US" dirty="0" err="1">
                <a:hlinkClick r:id="rId3"/>
              </a:rPr>
              <a:t>bit.ly</a:t>
            </a:r>
            <a:r>
              <a:rPr lang="en-US" dirty="0">
                <a:hlinkClick r:id="rId3"/>
              </a:rPr>
              <a:t>/dh-</a:t>
            </a:r>
            <a:r>
              <a:rPr lang="en-US" dirty="0" err="1">
                <a:hlinkClick r:id="rId3"/>
              </a:rPr>
              <a:t>bluesky</a:t>
            </a:r>
            <a:endParaRPr lang="en-US" dirty="0"/>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err="1"/>
              <a:t>PraxisGeneral</a:t>
            </a:r>
            <a:r>
              <a:rPr lang="en-US" dirty="0"/>
              <a:t>, </a:t>
            </a:r>
            <a:r>
              <a:rPr lang="en-US" dirty="0" err="1"/>
              <a:t>TechLab</a:t>
            </a:r>
            <a:endParaRPr lang="en-US" dirty="0"/>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general DH and technical training tracks</a:t>
            </a:r>
          </a:p>
          <a:p>
            <a:r>
              <a:rPr lang="en-US" dirty="0"/>
              <a:t>Not to separate hacking from yacking, but to make sure both get time</a:t>
            </a:r>
          </a:p>
          <a:p>
            <a:r>
              <a:rPr lang="en-US" dirty="0"/>
              <a:t>Once each per week</a:t>
            </a:r>
          </a:p>
          <a:p>
            <a:r>
              <a:rPr lang="en-US" dirty="0"/>
              <a:t>Allows us to go further</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1873072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Model for the Year</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fontScale="92500"/>
          </a:bodyPr>
          <a:lstStyle/>
          <a:p>
            <a:r>
              <a:rPr lang="en-US" dirty="0"/>
              <a:t>Portfolio of Project-based Learning Activities</a:t>
            </a:r>
          </a:p>
          <a:p>
            <a:pPr lvl="1"/>
            <a:r>
              <a:rPr lang="en-US" dirty="0"/>
              <a:t>A series of outcomes that reflect the breadth of DH work</a:t>
            </a:r>
          </a:p>
          <a:p>
            <a:pPr lvl="1"/>
            <a:r>
              <a:rPr lang="en-US" dirty="0"/>
              <a:t>Some group activities, some individual</a:t>
            </a:r>
          </a:p>
          <a:p>
            <a:r>
              <a:rPr lang="en-US" dirty="0"/>
              <a:t>Fall</a:t>
            </a:r>
          </a:p>
          <a:p>
            <a:pPr lvl="1"/>
            <a:r>
              <a:rPr lang="en-US" dirty="0"/>
              <a:t>Communities of DH – group charter; personal plan for the year</a:t>
            </a:r>
          </a:p>
          <a:p>
            <a:pPr lvl="1"/>
            <a:r>
              <a:rPr lang="en-US" dirty="0"/>
              <a:t>Teaching and Learning and DH – DH workshop and teaching statement</a:t>
            </a:r>
          </a:p>
          <a:p>
            <a:pPr lvl="1"/>
            <a:r>
              <a:rPr lang="en-US" dirty="0"/>
              <a:t>Fundamentals and Design Lab – Technical practice</a:t>
            </a:r>
          </a:p>
          <a:p>
            <a:r>
              <a:rPr lang="en-US" dirty="0"/>
              <a:t>Spring</a:t>
            </a:r>
          </a:p>
          <a:p>
            <a:pPr lvl="1"/>
            <a:r>
              <a:rPr lang="en-US" dirty="0"/>
              <a:t>Research / Infrastructure and DH – event planning; project proposal workshopping</a:t>
            </a:r>
          </a:p>
          <a:p>
            <a:pPr lvl="1"/>
            <a:r>
              <a:rPr lang="en-US" dirty="0"/>
              <a:t>Code Lab – Technical Practice</a:t>
            </a:r>
          </a:p>
          <a:p>
            <a:pPr lvl="1"/>
            <a:r>
              <a:rPr lang="en-US" dirty="0"/>
              <a:t>Hackathon – Light, speculative prototype of a team idea</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85000" lnSpcReduction="20000"/>
          </a:bodyPr>
          <a:lstStyle/>
          <a:p>
            <a:pPr>
              <a:lnSpc>
                <a:spcPct val="120000"/>
              </a:lnSpc>
            </a:pPr>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fontScale="92500"/>
          </a:bodyPr>
          <a:lstStyle/>
          <a:p>
            <a:pPr>
              <a:lnSpc>
                <a:spcPct val="110000"/>
              </a:lnSpc>
            </a:pPr>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5</a:t>
            </a:r>
            <a:r>
              <a:rPr lang="en-US" baseline="30000" dirty="0"/>
              <a:t>th</a:t>
            </a:r>
            <a:r>
              <a:rPr lang="en-US" dirty="0"/>
              <a:t> on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Land Acknowledgement</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a:bodyPr>
          <a:lstStyle/>
          <a:p>
            <a:r>
              <a:rPr lang="en-US" dirty="0">
                <a:effectLst/>
                <a:latin typeface="Helvetica Neue" panose="02000503000000020004" pitchFamily="2" charset="0"/>
              </a:rPr>
              <a:t>We acknowledge the Monacan People, who are the traditional custodians of the land in and around Charlottesville on which we work and live. We pay respect to their elders past, present, and emerging. </a:t>
            </a:r>
          </a:p>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We acknowledge the labor and the individual lives of the enslaved Black people who built and sustained the everyday life of the University of Virginia.</a:t>
            </a:r>
          </a:p>
        </p:txBody>
      </p:sp>
    </p:spTree>
    <p:extLst>
      <p:ext uri="{BB962C8B-B14F-4D97-AF65-F5344CB8AC3E}">
        <p14:creationId xmlns:p14="http://schemas.microsoft.com/office/powerpoint/2010/main" val="3332789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err="1"/>
              <a:t>TechFall</a:t>
            </a:r>
            <a:r>
              <a:rPr lang="en-US" dirty="0"/>
              <a:t> – Fundamentals &amp;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normAutofit/>
          </a:bodyPr>
          <a:lstStyle/>
          <a:p>
            <a:pPr fontAlgn="base"/>
            <a:r>
              <a:rPr lang="en-US" dirty="0"/>
              <a:t>Fundamentals for four weeks</a:t>
            </a:r>
          </a:p>
          <a:p>
            <a:pPr fontAlgn="base"/>
            <a:r>
              <a:rPr lang="en-US" dirty="0"/>
              <a:t>DesignLab is a 10-week primer on critical approaches to design for Digital Humanities work that includes conceptual </a:t>
            </a:r>
            <a:br>
              <a:rPr lang="en-US" dirty="0"/>
            </a:br>
            <a:r>
              <a:rPr lang="en-US" dirty="0"/>
              <a:t>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 and Shane</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a:xfrm>
            <a:off x="838200" y="1825625"/>
            <a:ext cx="8322733" cy="4351338"/>
          </a:xfrm>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r>
              <a:rPr lang="en-US" dirty="0"/>
              <a:t>Event planning and project design</a:t>
            </a:r>
          </a:p>
          <a:p>
            <a:r>
              <a:rPr lang="en-US" dirty="0"/>
              <a:t>Personal project proposals for next steps</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Putting it all together. What does concentrated team work on a technical project in DH look like? How do we apply our lessons, community, learning, and project design to a technical problem?</a:t>
            </a:r>
          </a:p>
          <a:p>
            <a:r>
              <a:rPr lang="en-US" dirty="0"/>
              <a:t>A series of intermittent deadlines on the </a:t>
            </a:r>
          </a:p>
          <a:p>
            <a:pPr marL="0" indent="0">
              <a:buNone/>
            </a:pPr>
            <a:r>
              <a:rPr lang="en-US" dirty="0"/>
              <a:t>calendar before then to prepare.</a:t>
            </a:r>
          </a:p>
          <a:p>
            <a:r>
              <a:rPr lang="en-US" dirty="0"/>
              <a:t>Goal is to produce a poster of your work</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1</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Talk to Brandon if you are interested in publishing </a:t>
            </a:r>
          </a:p>
          <a:p>
            <a:r>
              <a:rPr lang="en-US" dirty="0"/>
              <a:t>Readings, etc. on the curriculum page</a:t>
            </a:r>
          </a:p>
          <a:p>
            <a:r>
              <a:rPr lang="en-US" dirty="0"/>
              <a:t>Be present</a:t>
            </a:r>
          </a:p>
          <a:p>
            <a:r>
              <a:rPr lang="en-US" dirty="0"/>
              <a:t>Check in about finances</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2</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pPr marL="742950" lvl="1" indent="-285750" algn="l" fontAlgn="base">
              <a:buFont typeface="Arial" panose="020B0604020202020204" pitchFamily="34" charset="0"/>
              <a:buChar char="•"/>
            </a:pPr>
            <a:r>
              <a:rPr lang="en-US" dirty="0">
                <a:latin typeface="inherit"/>
              </a:rPr>
              <a:t>Upcoming d</a:t>
            </a:r>
            <a:r>
              <a:rPr lang="en-US" b="0" i="0" dirty="0">
                <a:effectLst/>
                <a:latin typeface="inherit"/>
              </a:rPr>
              <a:t>esign jam student interest sessions</a:t>
            </a:r>
          </a:p>
          <a:p>
            <a:pPr marL="1200150" lvl="2" indent="-285750" fontAlgn="base"/>
            <a:r>
              <a:rPr lang="en-US" b="0" i="0" dirty="0">
                <a:effectLst/>
                <a:latin typeface="inherit"/>
              </a:rPr>
              <a:t>come prepared to talk about your research interests for 10-15 minutes (if you have DH areas that interest you that’s great but the point will be to guide you towards things to follow up on throughout the year)</a:t>
            </a:r>
          </a:p>
          <a:p>
            <a:pPr marL="1200150" lvl="2" indent="-285750" fontAlgn="base"/>
            <a:r>
              <a:rPr lang="en-US" dirty="0">
                <a:latin typeface="inherit"/>
              </a:rPr>
              <a:t>Music students Sept. 5</a:t>
            </a:r>
            <a:r>
              <a:rPr lang="en-US" baseline="30000" dirty="0">
                <a:latin typeface="inherit"/>
              </a:rPr>
              <a:t>th</a:t>
            </a:r>
            <a:r>
              <a:rPr lang="en-US" dirty="0">
                <a:latin typeface="inherit"/>
              </a:rPr>
              <a:t>; Others will be Sept 12</a:t>
            </a:r>
            <a:r>
              <a:rPr lang="en-US" baseline="30000" dirty="0">
                <a:latin typeface="inherit"/>
              </a:rPr>
              <a:t>th</a:t>
            </a:r>
            <a:r>
              <a:rPr lang="en-US" dirty="0">
                <a:latin typeface="inherit"/>
              </a:rPr>
              <a:t> and 19</a:t>
            </a:r>
            <a:r>
              <a:rPr lang="en-US" baseline="30000" dirty="0">
                <a:latin typeface="inherit"/>
              </a:rPr>
              <a:t>th</a:t>
            </a:r>
            <a:endParaRPr lang="en-US" dirty="0">
              <a:latin typeface="inherit"/>
            </a:endParaRPr>
          </a:p>
          <a:p>
            <a:pPr marL="742950" lvl="1" indent="-285750" fontAlgn="base"/>
            <a:r>
              <a:rPr lang="en-US" dirty="0"/>
              <a:t>Start working on your charters together due </a:t>
            </a:r>
            <a:r>
              <a:rPr lang="en-US" dirty="0">
                <a:latin typeface="inherit"/>
              </a:rPr>
              <a:t>the 26th</a:t>
            </a:r>
            <a:endParaRPr lang="en-US" dirty="0"/>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1135432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in 313 for the fall. Hybrid option available as needed.</a:t>
            </a:r>
          </a:p>
          <a:p>
            <a:pPr lvl="1"/>
            <a:r>
              <a:rPr lang="en-US" dirty="0"/>
              <a:t>Make sure you have good Slack notifications set and engage in that space.</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 early</a:t>
            </a:r>
          </a:p>
          <a:p>
            <a:r>
              <a:rPr lang="en-US" dirty="0"/>
              <a:t>10 hours a week / 4 hours in session together</a:t>
            </a:r>
          </a:p>
          <a:p>
            <a:pPr lvl="1"/>
            <a:r>
              <a:rPr lang="en-US" dirty="0"/>
              <a:t>Tuesdays and Thursdays from 10-12.</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in every sense. </a:t>
            </a:r>
          </a:p>
          <a:p>
            <a:r>
              <a:rPr lang="en-US" dirty="0"/>
              <a:t>We can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normAutofit fontScale="92500" lnSpcReduction="10000"/>
          </a:bodyPr>
          <a:lstStyle/>
          <a:p>
            <a:r>
              <a:rPr lang="en-US" dirty="0"/>
              <a:t>Be thinking about ways to maintain a community </a:t>
            </a:r>
          </a:p>
          <a:p>
            <a:pPr lvl="1"/>
            <a:r>
              <a:rPr lang="en-US" dirty="0"/>
              <a:t>August 25</a:t>
            </a:r>
            <a:r>
              <a:rPr lang="en-US" baseline="30000" dirty="0"/>
              <a:t>th</a:t>
            </a:r>
            <a:r>
              <a:rPr lang="en-US" dirty="0"/>
              <a:t> 5-7; </a:t>
            </a:r>
            <a:r>
              <a:rPr lang="en-US" dirty="0" err="1"/>
              <a:t>Kardinal</a:t>
            </a:r>
            <a:r>
              <a:rPr lang="en-US" dirty="0"/>
              <a:t> Hall</a:t>
            </a:r>
          </a:p>
          <a:p>
            <a:r>
              <a:rPr lang="en-US" dirty="0"/>
              <a:t>DH Fellow colloquium</a:t>
            </a:r>
          </a:p>
          <a:p>
            <a:pPr lvl="1"/>
            <a:r>
              <a:rPr lang="en-US" dirty="0"/>
              <a:t>December 5</a:t>
            </a:r>
            <a:r>
              <a:rPr lang="en-US" baseline="30000" dirty="0"/>
              <a:t>th</a:t>
            </a:r>
            <a:r>
              <a:rPr lang="en-US" dirty="0"/>
              <a:t> 1-2; Jennifer Saunders</a:t>
            </a:r>
          </a:p>
          <a:p>
            <a:r>
              <a:rPr lang="en-US" dirty="0"/>
              <a:t>Cohort-specific meetups</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TotalTime>
  <Words>1438</Words>
  <Application>Microsoft Macintosh PowerPoint</Application>
  <PresentationFormat>Widescreen</PresentationFormat>
  <Paragraphs>169</Paragraphs>
  <Slides>28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Helvetica Neue</vt:lpstr>
      <vt:lpstr>inherit</vt:lpstr>
      <vt:lpstr>Office Theme</vt:lpstr>
      <vt:lpstr>PowerPoint Presentation</vt:lpstr>
      <vt:lpstr>Land Acknowledgement</vt:lpstr>
      <vt:lpstr>Introductions</vt:lpstr>
      <vt:lpstr>Spaces and Expectations</vt:lpstr>
      <vt:lpstr>Care Policy</vt:lpstr>
      <vt:lpstr>Asking for Help</vt:lpstr>
      <vt:lpstr>Financial Logistics</vt:lpstr>
      <vt:lpstr>phdplus.virginia.edu</vt:lpstr>
      <vt:lpstr>Other Scheduling Things</vt:lpstr>
      <vt:lpstr>The World According to Shane  (Head Shots)</vt:lpstr>
      <vt:lpstr>Blogging and Writing</vt:lpstr>
      <vt:lpstr>PowerPoint Presentation</vt:lpstr>
      <vt:lpstr>Slack and Social Media</vt:lpstr>
      <vt:lpstr>PowerPoint Presentation</vt:lpstr>
      <vt:lpstr>PraxisGeneral, TechLab</vt:lpstr>
      <vt:lpstr>Model for the Year</vt:lpstr>
      <vt:lpstr>PowerPoint Presentation</vt:lpstr>
      <vt:lpstr>Fall pt. 1 DH Communities – Charter</vt:lpstr>
      <vt:lpstr>Fall pt. 2 - Pedagogy DH Workshop and Teaching Statement</vt:lpstr>
      <vt:lpstr>TechFall – Fundamentals &amp; Design Lab</vt:lpstr>
      <vt:lpstr>Spring pt. 1 –  DH Research / Infrastructure</vt:lpstr>
      <vt:lpstr>Spring pt 2 – Code Lab</vt:lpstr>
      <vt:lpstr>Spring pt. 3 –  Hackathon</vt:lpstr>
      <vt:lpstr>PowerPoint Presentation</vt:lpstr>
      <vt:lpstr>PowerPoint Presentation</vt:lpstr>
      <vt:lpstr>Initial Things pt 1</vt:lpstr>
      <vt:lpstr>Initial Things pt 2</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112</cp:revision>
  <dcterms:created xsi:type="dcterms:W3CDTF">2018-08-20T14:08:11Z</dcterms:created>
  <dcterms:modified xsi:type="dcterms:W3CDTF">2023-08-21T15:02:29Z</dcterms:modified>
</cp:coreProperties>
</file>